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0" r:id="rId6"/>
    <p:sldId id="275" r:id="rId7"/>
    <p:sldId id="276" r:id="rId8"/>
    <p:sldId id="277" r:id="rId9"/>
    <p:sldId id="278" r:id="rId10"/>
    <p:sldId id="261" r:id="rId11"/>
    <p:sldId id="264" r:id="rId12"/>
    <p:sldId id="265" r:id="rId13"/>
    <p:sldId id="266" r:id="rId14"/>
    <p:sldId id="267" r:id="rId15"/>
    <p:sldId id="280" r:id="rId16"/>
    <p:sldId id="281" r:id="rId17"/>
    <p:sldId id="268" r:id="rId18"/>
    <p:sldId id="269" r:id="rId19"/>
    <p:sldId id="262" r:id="rId20"/>
    <p:sldId id="263" r:id="rId21"/>
    <p:sldId id="279" r:id="rId22"/>
    <p:sldId id="26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1BD04D-B797-43CC-906D-9CF75944894A}" type="datetimeFigureOut">
              <a:rPr lang="en-US" smtClean="0"/>
              <a:pPr/>
              <a:t>8/15/2011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1BD04D-B797-43CC-906D-9CF75944894A}" type="datetimeFigureOut">
              <a:rPr lang="en-US" smtClean="0"/>
              <a:pPr/>
              <a:t>8/15/2011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1BD04D-B797-43CC-906D-9CF75944894A}" type="datetimeFigureOut">
              <a:rPr lang="en-US" smtClean="0"/>
              <a:pPr/>
              <a:t>8/15/2011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1BD04D-B797-43CC-906D-9CF75944894A}" type="datetimeFigureOut">
              <a:rPr lang="en-US" smtClean="0"/>
              <a:pPr/>
              <a:t>8/15/2011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1BD04D-B797-43CC-906D-9CF75944894A}" type="datetimeFigureOut">
              <a:rPr lang="en-US" smtClean="0"/>
              <a:pPr/>
              <a:t>8/15/2011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1BD04D-B797-43CC-906D-9CF75944894A}" type="datetimeFigureOut">
              <a:rPr lang="en-US" smtClean="0"/>
              <a:pPr/>
              <a:t>8/15/2011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1BD04D-B797-43CC-906D-9CF75944894A}" type="datetimeFigureOut">
              <a:rPr lang="en-US" smtClean="0"/>
              <a:pPr/>
              <a:t>8/15/2011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1BD04D-B797-43CC-906D-9CF75944894A}" type="datetimeFigureOut">
              <a:rPr lang="en-US" smtClean="0"/>
              <a:pPr/>
              <a:t>8/15/2011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1BD04D-B797-43CC-906D-9CF75944894A}" type="datetimeFigureOut">
              <a:rPr lang="en-US" smtClean="0"/>
              <a:pPr/>
              <a:t>8/15/2011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1BD04D-B797-43CC-906D-9CF75944894A}" type="datetimeFigureOut">
              <a:rPr lang="en-US" smtClean="0"/>
              <a:pPr/>
              <a:t>8/15/2011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1BD04D-B797-43CC-906D-9CF75944894A}" type="datetimeFigureOut">
              <a:rPr lang="en-US" smtClean="0"/>
              <a:pPr/>
              <a:t>8/15/2011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EB2DC-8BCC-4F56-BADB-CE12F5BE30F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1BD04D-B797-43CC-906D-9CF75944894A}" type="datetimeFigureOut">
              <a:rPr lang="en-US" smtClean="0"/>
              <a:pPr/>
              <a:t>8/15/2011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AEB2DC-8BCC-4F56-BADB-CE12F5BE30F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dAHxdpY_CJk&amp;feature=related"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019758">
            <a:off x="578518" y="1484852"/>
            <a:ext cx="7772400" cy="1470025"/>
          </a:xfrm>
        </p:spPr>
        <p:txBody>
          <a:bodyPr>
            <a:normAutofit/>
          </a:bodyPr>
          <a:lstStyle/>
          <a:p>
            <a:r>
              <a:rPr lang="en-US" sz="8800" b="1" dirty="0" smtClean="0">
                <a:cs typeface="Aharoni" pitchFamily="2" charset="-79"/>
              </a:rPr>
              <a:t>Characterization </a:t>
            </a:r>
            <a:endParaRPr lang="en-US" sz="8800" b="1" dirty="0">
              <a:cs typeface="Aharoni" pitchFamily="2" charset="-79"/>
            </a:endParaRPr>
          </a:p>
        </p:txBody>
      </p:sp>
      <p:pic>
        <p:nvPicPr>
          <p:cNvPr id="4" name="Picture 3" descr="UP.jpg"/>
          <p:cNvPicPr>
            <a:picLocks noChangeAspect="1"/>
          </p:cNvPicPr>
          <p:nvPr/>
        </p:nvPicPr>
        <p:blipFill>
          <a:blip r:embed="rId2" cstate="print"/>
          <a:stretch>
            <a:fillRect/>
          </a:stretch>
        </p:blipFill>
        <p:spPr>
          <a:xfrm>
            <a:off x="0" y="3886200"/>
            <a:ext cx="5095875" cy="2971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n-US" dirty="0" smtClean="0"/>
              <a:t>FLAT/ROUND/STATIC/DYNAMIC</a:t>
            </a:r>
            <a:endParaRPr lang="en-US" dirty="0"/>
          </a:p>
        </p:txBody>
      </p:sp>
      <p:sp>
        <p:nvSpPr>
          <p:cNvPr id="3" name="Content Placeholder 2"/>
          <p:cNvSpPr>
            <a:spLocks noGrp="1"/>
          </p:cNvSpPr>
          <p:nvPr>
            <p:ph idx="1"/>
          </p:nvPr>
        </p:nvSpPr>
        <p:spPr/>
        <p:txBody>
          <a:bodyPr/>
          <a:lstStyle/>
          <a:p>
            <a:r>
              <a:rPr lang="en-US" dirty="0" smtClean="0"/>
              <a:t>Four primary ways characters are presented in stories</a:t>
            </a:r>
          </a:p>
          <a:p>
            <a:pPr lvl="1"/>
            <a:r>
              <a:rPr lang="en-US" dirty="0" smtClean="0"/>
              <a:t>Flat</a:t>
            </a:r>
          </a:p>
          <a:p>
            <a:pPr lvl="1"/>
            <a:r>
              <a:rPr lang="en-US" dirty="0" smtClean="0"/>
              <a:t>Round</a:t>
            </a:r>
          </a:p>
          <a:p>
            <a:pPr lvl="1"/>
            <a:r>
              <a:rPr lang="en-US" dirty="0" smtClean="0"/>
              <a:t>Static</a:t>
            </a:r>
          </a:p>
          <a:p>
            <a:pPr lvl="1"/>
            <a:r>
              <a:rPr lang="en-US" dirty="0" smtClean="0"/>
              <a:t>Dynamic</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ox(in)">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effectLst>
                  <a:outerShdw blurRad="38100" dist="38100" dir="2700000" algn="tl">
                    <a:srgbClr val="000000">
                      <a:alpha val="43137"/>
                    </a:srgbClr>
                  </a:outerShdw>
                </a:effectLst>
              </a:rPr>
              <a:t>FLAT CHARACTERS</a:t>
            </a:r>
            <a:endParaRPr lang="en-US" dirty="0">
              <a:solidFill>
                <a:schemeClr val="accent5">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20000"/>
          </a:bodyPr>
          <a:lstStyle/>
          <a:p>
            <a:r>
              <a:rPr lang="en-US" b="1" dirty="0" smtClean="0"/>
              <a:t>A</a:t>
            </a:r>
            <a:r>
              <a:rPr lang="en-US" dirty="0" smtClean="0"/>
              <a:t> character who reveals only one, maybe two, personality traits in a story or novel, and the trait(s) do not change.</a:t>
            </a:r>
            <a:br>
              <a:rPr lang="en-US" dirty="0" smtClean="0"/>
            </a:br>
            <a:r>
              <a:rPr lang="en-US" dirty="0" smtClean="0"/>
              <a:t/>
            </a:r>
            <a:br>
              <a:rPr lang="en-US" dirty="0" smtClean="0"/>
            </a:br>
            <a:r>
              <a:rPr lang="en-US" dirty="0" smtClean="0"/>
              <a:t>Example: In a story about a friendly teacher named Sandra Smith, Louis </a:t>
            </a:r>
            <a:r>
              <a:rPr lang="en-US" dirty="0" err="1" smtClean="0"/>
              <a:t>Drud</a:t>
            </a:r>
            <a:r>
              <a:rPr lang="en-US" dirty="0" smtClean="0"/>
              <a:t> is a janitor in her building. Louis is always tired and grumpy whenever Sandra runs across him and says hello.</a:t>
            </a:r>
            <a:br>
              <a:rPr lang="en-US" dirty="0" smtClean="0"/>
            </a:br>
            <a:r>
              <a:rPr lang="en-US" dirty="0" smtClean="0"/>
              <a:t/>
            </a:r>
            <a:br>
              <a:rPr lang="en-US" dirty="0" smtClean="0"/>
            </a:br>
            <a:r>
              <a:rPr lang="en-US" dirty="0" smtClean="0"/>
              <a:t>In this example Louis </a:t>
            </a:r>
            <a:r>
              <a:rPr lang="en-US" dirty="0" err="1" smtClean="0"/>
              <a:t>Drud</a:t>
            </a:r>
            <a:r>
              <a:rPr lang="en-US" dirty="0" smtClean="0"/>
              <a:t> is a flat character as is…..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mph" presetSubtype="0" nodeType="clickEffect">
                                  <p:stCondLst>
                                    <p:cond delay="0"/>
                                  </p:stCondLst>
                                  <p:childTnLst>
                                    <p:set>
                                      <p:cBhvr override="childStyle">
                                        <p:cTn id="10" dur="indefinite"/>
                                        <p:tgtEl>
                                          <p:spTgt spid="3">
                                            <p:txEl>
                                              <p:pRg st="0" end="0"/>
                                            </p:txEl>
                                          </p:spTgt>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FLAT</a:t>
            </a:r>
            <a:endParaRPr lang="en-US" dirty="0"/>
          </a:p>
        </p:txBody>
      </p:sp>
      <p:pic>
        <p:nvPicPr>
          <p:cNvPr id="4" name="il_fi" descr="http://upload.wikimedia.org/wikipedia/en/7/70/Eeyore.gif"/>
          <p:cNvPicPr>
            <a:picLocks noGrp="1"/>
          </p:cNvPicPr>
          <p:nvPr>
            <p:ph idx="1"/>
          </p:nvPr>
        </p:nvPicPr>
        <p:blipFill>
          <a:blip r:embed="rId2" cstate="print"/>
          <a:srcRect/>
          <a:stretch>
            <a:fillRect/>
          </a:stretch>
        </p:blipFill>
        <p:spPr bwMode="auto">
          <a:xfrm>
            <a:off x="3200400" y="1981200"/>
            <a:ext cx="2971800" cy="2667000"/>
          </a:xfrm>
          <a:prstGeom prst="rect">
            <a:avLst/>
          </a:prstGeom>
          <a:solidFill>
            <a:schemeClr val="accent2"/>
          </a:solidFill>
          <a:ln w="9525">
            <a:noFill/>
            <a:miter lim="800000"/>
            <a:headEnd/>
            <a:tailEnd/>
          </a:ln>
        </p:spPr>
      </p:pic>
      <p:sp>
        <p:nvSpPr>
          <p:cNvPr id="5" name="Right Arrow 4"/>
          <p:cNvSpPr/>
          <p:nvPr/>
        </p:nvSpPr>
        <p:spPr>
          <a:xfrm>
            <a:off x="5562600" y="685800"/>
            <a:ext cx="978408" cy="484632"/>
          </a:xfrm>
          <a:prstGeom prst="rightArrow">
            <a:avLst>
              <a:gd name="adj1" fmla="val 2874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ROUND CHARACTERS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 well developed character who demonstrates varied and sometimes contradictory traits. Round characters are usually dynamic (change in some way over the course of a story).</a:t>
            </a:r>
            <a:br>
              <a:rPr lang="en-US" dirty="0" smtClean="0"/>
            </a:br>
            <a:r>
              <a:rPr lang="en-US" dirty="0" smtClean="0"/>
              <a:t/>
            </a:r>
            <a:br>
              <a:rPr lang="en-US" dirty="0" smtClean="0"/>
            </a:br>
            <a:r>
              <a:rPr lang="en-US" b="1" dirty="0" smtClean="0"/>
              <a:t>Example</a:t>
            </a:r>
            <a:r>
              <a:rPr lang="en-US" dirty="0" smtClean="0"/>
              <a:t>: A character in a story named Elaine never cuts anybody a break. She tells her friends and coworkers that charity and compassion have no place in society. On the other hand, Elaine can never pass up feeding a stray kitten or puppy, and always tries to find a good home for lost or abandoned pets.</a:t>
            </a:r>
            <a:br>
              <a:rPr lang="en-US" dirty="0" smtClean="0"/>
            </a:br>
            <a:r>
              <a:rPr lang="en-US" dirty="0" smtClean="0"/>
              <a:t/>
            </a:r>
            <a:br>
              <a:rPr lang="en-US" dirty="0" smtClean="0"/>
            </a:br>
            <a:r>
              <a:rPr lang="en-US" dirty="0" smtClean="0"/>
              <a:t>In this example Elaine is a round character.  As is…</a:t>
            </a:r>
          </a:p>
          <a:p>
            <a:endParaRPr lang="en-US" dirty="0"/>
          </a:p>
        </p:txBody>
      </p:sp>
      <p:sp>
        <p:nvSpPr>
          <p:cNvPr id="4" name="Oval 3"/>
          <p:cNvSpPr/>
          <p:nvPr/>
        </p:nvSpPr>
        <p:spPr>
          <a:xfrm>
            <a:off x="1219200" y="4572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7010400" y="4572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ROUND CHARACTERS</a:t>
            </a:r>
            <a:endParaRPr lang="en-US" dirty="0"/>
          </a:p>
        </p:txBody>
      </p:sp>
      <p:pic>
        <p:nvPicPr>
          <p:cNvPr id="4" name="il_fi" descr="http://www.moviemobsters.com/wp-content/uploads/2010/08/Diary-of-a-Wimpy-Kid.jpg"/>
          <p:cNvPicPr>
            <a:picLocks noGrp="1"/>
          </p:cNvPicPr>
          <p:nvPr>
            <p:ph idx="1"/>
          </p:nvPr>
        </p:nvPicPr>
        <p:blipFill>
          <a:blip r:embed="rId2" cstate="print"/>
          <a:srcRect/>
          <a:stretch>
            <a:fillRect/>
          </a:stretch>
        </p:blipFill>
        <p:spPr bwMode="auto">
          <a:xfrm flipH="1">
            <a:off x="304800" y="1752600"/>
            <a:ext cx="5143500" cy="2781300"/>
          </a:xfrm>
          <a:prstGeom prst="rect">
            <a:avLst/>
          </a:prstGeom>
          <a:noFill/>
          <a:ln w="9525">
            <a:noFill/>
            <a:miter lim="800000"/>
            <a:headEnd/>
            <a:tailEnd/>
          </a:ln>
        </p:spPr>
      </p:pic>
      <p:pic>
        <p:nvPicPr>
          <p:cNvPr id="5" name="il_fi" descr="http://images.free-extras.com/pics/g/garfield-1069.gif"/>
          <p:cNvPicPr/>
          <p:nvPr/>
        </p:nvPicPr>
        <p:blipFill>
          <a:blip r:embed="rId3" cstate="print"/>
          <a:srcRect/>
          <a:stretch>
            <a:fillRect/>
          </a:stretch>
        </p:blipFill>
        <p:spPr bwMode="auto">
          <a:xfrm>
            <a:off x="5715000" y="3429000"/>
            <a:ext cx="2895600" cy="2826328"/>
          </a:xfrm>
          <a:prstGeom prst="rect">
            <a:avLst/>
          </a:prstGeom>
          <a:noFill/>
          <a:ln w="9525">
            <a:noFill/>
            <a:miter lim="800000"/>
            <a:headEnd/>
            <a:tailEnd/>
          </a:ln>
        </p:spPr>
      </p:pic>
      <p:sp>
        <p:nvSpPr>
          <p:cNvPr id="6" name="Oval 5"/>
          <p:cNvSpPr/>
          <p:nvPr/>
        </p:nvSpPr>
        <p:spPr>
          <a:xfrm flipH="1" flipV="1">
            <a:off x="7391399" y="838199"/>
            <a:ext cx="762000" cy="640081"/>
          </a:xfrm>
          <a:prstGeom prst="ellipse">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H="1" flipV="1">
            <a:off x="8153399" y="457199"/>
            <a:ext cx="609600" cy="640081"/>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H="1" flipV="1">
            <a:off x="8153400" y="1143000"/>
            <a:ext cx="609600" cy="640081"/>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1" presetClass="exit" presetSubtype="4" fill="hold" nodeType="clickEffect">
                                  <p:stCondLst>
                                    <p:cond delay="0"/>
                                  </p:stCondLst>
                                  <p:childTnLst>
                                    <p:animEffect transition="out" filter="wheel(4)">
                                      <p:cBhvr>
                                        <p:cTn id="12" dur="2000"/>
                                        <p:tgtEl>
                                          <p:spTgt spid="5"/>
                                        </p:tgtEl>
                                      </p:cBhvr>
                                    </p:animEffect>
                                    <p:set>
                                      <p:cBhvr>
                                        <p:cTn id="13"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style>
          <a:lnRef idx="0">
            <a:schemeClr val="accent4"/>
          </a:lnRef>
          <a:fillRef idx="3">
            <a:schemeClr val="accent4"/>
          </a:fillRef>
          <a:effectRef idx="3">
            <a:schemeClr val="accent4"/>
          </a:effectRef>
          <a:fontRef idx="minor">
            <a:schemeClr val="lt1"/>
          </a:fontRef>
        </p:style>
        <p:txBody>
          <a:bodyPr/>
          <a:lstStyle/>
          <a:p>
            <a:r>
              <a:rPr lang="en-US" dirty="0" smtClean="0"/>
              <a:t>Flat or Round – What will it be?</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r>
              <a:rPr lang="en-US" dirty="0" smtClean="0"/>
              <a:t>Activity: Look to the person to your right, define them as “flat” or “round”. </a:t>
            </a:r>
          </a:p>
          <a:p>
            <a:endParaRPr lang="en-US" dirty="0" smtClean="0"/>
          </a:p>
        </p:txBody>
      </p:sp>
      <p:pic>
        <p:nvPicPr>
          <p:cNvPr id="4" name="Picture 3" descr="FlatStanley.gif"/>
          <p:cNvPicPr>
            <a:picLocks noChangeAspect="1"/>
          </p:cNvPicPr>
          <p:nvPr/>
        </p:nvPicPr>
        <p:blipFill>
          <a:blip r:embed="rId2" cstate="print"/>
          <a:stretch>
            <a:fillRect/>
          </a:stretch>
        </p:blipFill>
        <p:spPr>
          <a:xfrm>
            <a:off x="533400" y="3886200"/>
            <a:ext cx="2857500" cy="2533650"/>
          </a:xfrm>
          <a:prstGeom prst="rect">
            <a:avLst/>
          </a:prstGeom>
        </p:spPr>
      </p:pic>
      <p:pic>
        <p:nvPicPr>
          <p:cNvPr id="5" name="Picture 4" descr="roundimagesCA0OO8RI.jpg"/>
          <p:cNvPicPr>
            <a:picLocks noChangeAspect="1"/>
          </p:cNvPicPr>
          <p:nvPr/>
        </p:nvPicPr>
        <p:blipFill>
          <a:blip r:embed="rId3" cstate="print"/>
          <a:stretch>
            <a:fillRect/>
          </a:stretch>
        </p:blipFill>
        <p:spPr>
          <a:xfrm>
            <a:off x="5257800" y="3886200"/>
            <a:ext cx="1838325" cy="24860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endParaRPr lang="en-US" dirty="0"/>
          </a:p>
        </p:txBody>
      </p:sp>
      <p:sp>
        <p:nvSpPr>
          <p:cNvPr id="3" name="Content Placeholder 2"/>
          <p:cNvSpPr>
            <a:spLocks noGrp="1"/>
          </p:cNvSpPr>
          <p:nvPr>
            <p:ph idx="1"/>
          </p:nvPr>
        </p:nvSpPr>
        <p:spPr/>
        <p:txBody>
          <a:bodyPr/>
          <a:lstStyle/>
          <a:p>
            <a:pPr algn="ctr">
              <a:buNone/>
            </a:pPr>
            <a:r>
              <a:rPr lang="en-US" sz="6000" dirty="0" smtClean="0"/>
              <a:t>Does this show you something about your relationship?</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t>STATIC CHARACTERS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 character that remains primarily the same throughout a story or novel. Events in the story do not alter a static character’s outlook, personality, motivation, perception, habits, etc.</a:t>
            </a:r>
            <a:br>
              <a:rPr lang="en-US" dirty="0" smtClean="0"/>
            </a:br>
            <a:r>
              <a:rPr lang="en-US" dirty="0" smtClean="0"/>
              <a:t/>
            </a:r>
            <a:br>
              <a:rPr lang="en-US" dirty="0" smtClean="0"/>
            </a:br>
            <a:r>
              <a:rPr lang="en-US" dirty="0" smtClean="0"/>
              <a:t>Example: Bert, a bumbling salesman, never takes the time to organize his files, properly record his sales, or follow up with customers. Finally, his boss gets fed up and fires him. Bert struggles for two months to find a new sales position. During that time, his car is repossessed for nonpayment and he maxes out his credit cards. Bert finally finds a new sales position but, before a week passes, he is called into a conference with his new boss. Bert is informed he must get organized or he’ll be fired. A week later the new boss fires Bert after he fails to follow up with an important customer.</a:t>
            </a:r>
            <a:br>
              <a:rPr lang="en-US" dirty="0" smtClean="0"/>
            </a:br>
            <a:r>
              <a:rPr lang="en-US" dirty="0" smtClean="0"/>
              <a:t/>
            </a:r>
            <a:br>
              <a:rPr lang="en-US" dirty="0" smtClean="0"/>
            </a:br>
            <a:r>
              <a:rPr lang="en-US" dirty="0" smtClean="0"/>
              <a:t>In this example Bert is a static character.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CHARACTER</a:t>
            </a:r>
            <a:endParaRPr lang="en-US" dirty="0"/>
          </a:p>
        </p:txBody>
      </p:sp>
      <p:pic>
        <p:nvPicPr>
          <p:cNvPr id="4" name="il_fi" descr="http://malcolmmarler.com/wp-content/uploads/2009/06/Wylie-Coyote.jpg"/>
          <p:cNvPicPr>
            <a:picLocks noGrp="1"/>
          </p:cNvPicPr>
          <p:nvPr>
            <p:ph idx="1"/>
          </p:nvPr>
        </p:nvPicPr>
        <p:blipFill>
          <a:blip r:embed="rId2" cstate="print"/>
          <a:srcRect/>
          <a:stretch>
            <a:fillRect/>
          </a:stretch>
        </p:blipFill>
        <p:spPr bwMode="auto">
          <a:xfrm>
            <a:off x="990600" y="1524000"/>
            <a:ext cx="2743200" cy="2682081"/>
          </a:xfrm>
          <a:prstGeom prst="rect">
            <a:avLst/>
          </a:prstGeom>
          <a:noFill/>
          <a:ln w="9525">
            <a:noFill/>
            <a:miter lim="800000"/>
            <a:headEnd/>
            <a:tailEnd/>
          </a:ln>
        </p:spPr>
      </p:pic>
      <p:pic>
        <p:nvPicPr>
          <p:cNvPr id="1026" name="Picture 2" descr="http://www.dan-dare.org/Dan%20FRD/TomAndJerryWallpaper800.jpg"/>
          <p:cNvPicPr>
            <a:picLocks noChangeAspect="1" noChangeArrowheads="1"/>
          </p:cNvPicPr>
          <p:nvPr/>
        </p:nvPicPr>
        <p:blipFill>
          <a:blip r:embed="rId3" cstate="print"/>
          <a:srcRect/>
          <a:stretch>
            <a:fillRect/>
          </a:stretch>
        </p:blipFill>
        <p:spPr bwMode="auto">
          <a:xfrm>
            <a:off x="4800600" y="3276600"/>
            <a:ext cx="3213100" cy="24098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heckerboard(across)">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DYNAMIC CHARACTERS</a:t>
            </a:r>
            <a:endParaRPr lang="en-US" dirty="0">
              <a:solidFill>
                <a:srgbClr val="FFC000"/>
              </a:solidFill>
            </a:endParaRPr>
          </a:p>
        </p:txBody>
      </p:sp>
      <p:sp>
        <p:nvSpPr>
          <p:cNvPr id="3" name="Content Placeholder 2"/>
          <p:cNvSpPr>
            <a:spLocks noGrp="1"/>
          </p:cNvSpPr>
          <p:nvPr>
            <p:ph idx="1"/>
          </p:nvPr>
        </p:nvSpPr>
        <p:spPr/>
        <p:style>
          <a:lnRef idx="3">
            <a:schemeClr val="lt1"/>
          </a:lnRef>
          <a:fillRef idx="1">
            <a:schemeClr val="accent2"/>
          </a:fillRef>
          <a:effectRef idx="1">
            <a:schemeClr val="accent2"/>
          </a:effectRef>
          <a:fontRef idx="minor">
            <a:schemeClr val="lt1"/>
          </a:fontRef>
        </p:style>
        <p:txBody>
          <a:bodyPr>
            <a:normAutofit fontScale="55000" lnSpcReduction="20000"/>
          </a:bodyPr>
          <a:lstStyle/>
          <a:p>
            <a:r>
              <a:rPr lang="en-US" sz="4500" b="1" dirty="0" smtClean="0"/>
              <a:t>A</a:t>
            </a:r>
            <a:r>
              <a:rPr lang="en-US" sz="4500" dirty="0" smtClean="0"/>
              <a:t> character who changes during the course of a story or novel. The change in outlook or character is permanent. Sometimes a dynamic character is called a developing character. </a:t>
            </a:r>
            <a:r>
              <a:rPr lang="en-US" dirty="0" smtClean="0"/>
              <a:t/>
            </a:r>
            <a:br>
              <a:rPr lang="en-US" dirty="0" smtClean="0"/>
            </a:br>
            <a:r>
              <a:rPr lang="en-US" dirty="0" smtClean="0"/>
              <a:t/>
            </a:r>
            <a:br>
              <a:rPr lang="en-US" dirty="0" smtClean="0"/>
            </a:br>
            <a:r>
              <a:rPr lang="en-US" dirty="0" smtClean="0"/>
              <a:t>Example: </a:t>
            </a:r>
            <a:r>
              <a:rPr lang="en-US" sz="4100" dirty="0" smtClean="0"/>
              <a:t>Ebenezer Scrooge, in A Christmas Carol by Dickens, was very stingy with his money. He worked his employees very </a:t>
            </a:r>
            <a:r>
              <a:rPr lang="en-US" sz="4100" dirty="0" err="1" smtClean="0"/>
              <a:t>very</a:t>
            </a:r>
            <a:r>
              <a:rPr lang="en-US" sz="4100" dirty="0" smtClean="0"/>
              <a:t> hard for little pay. After his experiences with the ghosts that visited him, he changed his ways, paying his employees a more than fair wage, providing days off work and actually giving gifts</a:t>
            </a:r>
            <a:r>
              <a:rPr lang="en-US" dirty="0" smtClean="0"/>
              <a:t>.</a:t>
            </a:r>
            <a:br>
              <a:rPr lang="en-US" dirty="0" smtClean="0"/>
            </a:br>
            <a:r>
              <a:rPr lang="en-US" dirty="0" smtClean="0"/>
              <a:t/>
            </a:r>
            <a:br>
              <a:rPr lang="en-US" dirty="0" smtClean="0"/>
            </a:br>
            <a:r>
              <a:rPr lang="en-US" sz="5100" dirty="0" smtClean="0"/>
              <a:t>In this example Ebenezer Scrooge is a dynamic character.  As is…</a:t>
            </a:r>
            <a:endParaRPr lang="en-US" sz="5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p>
            <a:r>
              <a:rPr lang="en-US" dirty="0" smtClean="0">
                <a:solidFill>
                  <a:schemeClr val="bg1"/>
                </a:solidFill>
              </a:rPr>
              <a:t>Characterization</a:t>
            </a:r>
            <a:endParaRPr lang="en-US" dirty="0">
              <a:solidFill>
                <a:schemeClr val="bg1"/>
              </a:solidFill>
            </a:endParaRPr>
          </a:p>
        </p:txBody>
      </p:sp>
      <p:sp>
        <p:nvSpPr>
          <p:cNvPr id="3" name="Content Placeholder 2"/>
          <p:cNvSpPr>
            <a:spLocks noGrp="1"/>
          </p:cNvSpPr>
          <p:nvPr>
            <p:ph idx="1"/>
          </p:nvPr>
        </p:nvSpPr>
        <p:spPr>
          <a:solidFill>
            <a:schemeClr val="bg1">
              <a:lumMod val="85000"/>
            </a:schemeClr>
          </a:solidFill>
        </p:spPr>
        <p:style>
          <a:lnRef idx="2">
            <a:schemeClr val="dk1"/>
          </a:lnRef>
          <a:fillRef idx="1">
            <a:schemeClr val="lt1"/>
          </a:fillRef>
          <a:effectRef idx="0">
            <a:schemeClr val="dk1"/>
          </a:effectRef>
          <a:fontRef idx="minor">
            <a:schemeClr val="dk1"/>
          </a:fontRef>
        </p:style>
        <p:txBody>
          <a:bodyPr/>
          <a:lstStyle/>
          <a:p>
            <a:pPr>
              <a:buNone/>
            </a:pPr>
            <a:r>
              <a:rPr lang="en-US" dirty="0" smtClean="0"/>
              <a:t>Definition: </a:t>
            </a:r>
          </a:p>
          <a:p>
            <a:pPr lvl="1">
              <a:buNone/>
            </a:pPr>
            <a:r>
              <a:rPr lang="en-US" dirty="0" smtClean="0"/>
              <a:t>	The </a:t>
            </a:r>
            <a:r>
              <a:rPr lang="en-US" sz="4800" b="1" dirty="0" smtClean="0"/>
              <a:t>process</a:t>
            </a:r>
            <a:r>
              <a:rPr lang="en-US" dirty="0" smtClean="0"/>
              <a:t> by which the author/writer </a:t>
            </a:r>
            <a:r>
              <a:rPr lang="en-US" sz="4400" i="1" dirty="0" smtClean="0"/>
              <a:t>reveals</a:t>
            </a:r>
            <a:r>
              <a:rPr lang="en-US" dirty="0" smtClean="0"/>
              <a:t> the personality(other traits) of a character.  </a:t>
            </a:r>
          </a:p>
          <a:p>
            <a:pPr lvl="1">
              <a:buNone/>
            </a:pPr>
            <a:endParaRPr lang="en-US" dirty="0"/>
          </a:p>
          <a:p>
            <a:pPr lvl="1">
              <a:buNone/>
            </a:pPr>
            <a:r>
              <a:rPr lang="en-US" dirty="0" smtClean="0"/>
              <a:t>	This happens DIRECTLY or INDIRECTLY. </a:t>
            </a:r>
          </a:p>
          <a:p>
            <a:pPr lvl="1">
              <a:buNone/>
            </a:pPr>
            <a:r>
              <a:rPr lang="en-US" dirty="0"/>
              <a:t>	</a:t>
            </a:r>
            <a:r>
              <a:rPr lang="en-US" dirty="0" smtClean="0"/>
              <a:t>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a:t>
            </a:r>
            <a:endParaRPr lang="en-US" dirty="0"/>
          </a:p>
        </p:txBody>
      </p:sp>
      <p:pic>
        <p:nvPicPr>
          <p:cNvPr id="4" name="il_fi" descr="http://cdn.unicornbooty.com/wp-content/uploads/2011/07/Severus-Snape-It-Gets-Better.jpg"/>
          <p:cNvPicPr>
            <a:picLocks noGrp="1"/>
          </p:cNvPicPr>
          <p:nvPr>
            <p:ph idx="1"/>
          </p:nvPr>
        </p:nvPicPr>
        <p:blipFill>
          <a:blip r:embed="rId2" cstate="print"/>
          <a:srcRect/>
          <a:stretch>
            <a:fillRect/>
          </a:stretch>
        </p:blipFill>
        <p:spPr bwMode="auto">
          <a:xfrm>
            <a:off x="1600200" y="1600200"/>
            <a:ext cx="5638799" cy="4800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about your Time </a:t>
            </a:r>
            <a:r>
              <a:rPr lang="en-US" dirty="0" smtClean="0"/>
              <a:t>at TCIS</a:t>
            </a:r>
            <a:endParaRPr lang="en-US" dirty="0"/>
          </a:p>
        </p:txBody>
      </p:sp>
      <p:sp>
        <p:nvSpPr>
          <p:cNvPr id="3" name="Content Placeholder 2"/>
          <p:cNvSpPr>
            <a:spLocks noGrp="1"/>
          </p:cNvSpPr>
          <p:nvPr>
            <p:ph idx="1"/>
          </p:nvPr>
        </p:nvSpPr>
        <p:spPr/>
        <p:txBody>
          <a:bodyPr/>
          <a:lstStyle/>
          <a:p>
            <a:pPr>
              <a:buNone/>
            </a:pPr>
            <a:r>
              <a:rPr lang="en-US" dirty="0" smtClean="0"/>
              <a:t>Activity: </a:t>
            </a:r>
            <a:r>
              <a:rPr lang="en-US" dirty="0" smtClean="0"/>
              <a:t>H</a:t>
            </a:r>
            <a:r>
              <a:rPr lang="en-US" dirty="0" smtClean="0"/>
              <a:t>ave </a:t>
            </a:r>
            <a:r>
              <a:rPr lang="en-US" dirty="0" smtClean="0"/>
              <a:t>you </a:t>
            </a:r>
            <a:r>
              <a:rPr lang="en-US" dirty="0" smtClean="0"/>
              <a:t>changed during your time here at TCIS? How?</a:t>
            </a:r>
          </a:p>
          <a:p>
            <a:pPr>
              <a:buNone/>
            </a:pPr>
            <a:endParaRPr lang="en-US" dirty="0" smtClean="0"/>
          </a:p>
        </p:txBody>
      </p:sp>
      <p:pic>
        <p:nvPicPr>
          <p:cNvPr id="4" name="Picture 3" descr="eyetime.jpg"/>
          <p:cNvPicPr>
            <a:picLocks noChangeAspect="1"/>
          </p:cNvPicPr>
          <p:nvPr/>
        </p:nvPicPr>
        <p:blipFill>
          <a:blip r:embed="rId2" cstate="print"/>
          <a:stretch>
            <a:fillRect/>
          </a:stretch>
        </p:blipFill>
        <p:spPr>
          <a:xfrm>
            <a:off x="1752600" y="2971800"/>
            <a:ext cx="5083791" cy="34061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Let’s look at characterization in </a:t>
            </a:r>
            <a:br>
              <a:rPr lang="en-US" dirty="0" smtClean="0"/>
            </a:br>
            <a:r>
              <a:rPr lang="en-US" i="1" dirty="0" smtClean="0"/>
              <a:t>GENTLEMAN OF RIO EN MEDIO</a:t>
            </a:r>
            <a:r>
              <a:rPr lang="en-US" dirty="0" smtClean="0"/>
              <a:t>!!!!!!</a:t>
            </a:r>
            <a:endParaRPr lang="en-US" dirty="0"/>
          </a:p>
        </p:txBody>
      </p:sp>
      <p:sp>
        <p:nvSpPr>
          <p:cNvPr id="6" name="Content Placeholder 5"/>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382000" cy="5897563"/>
          </a:xfrm>
          <a:solidFill>
            <a:schemeClr val="tx2"/>
          </a:solidFill>
        </p:spPr>
        <p:txBody>
          <a:bodyPr>
            <a:noAutofit/>
          </a:bodyPr>
          <a:lstStyle/>
          <a:p>
            <a:pPr>
              <a:buNone/>
            </a:pPr>
            <a:r>
              <a:rPr lang="en-US" sz="6600" dirty="0" smtClean="0"/>
              <a:t>DIRECT = TELL</a:t>
            </a:r>
          </a:p>
          <a:p>
            <a:pPr>
              <a:buNone/>
            </a:pPr>
            <a:r>
              <a:rPr lang="en-US" sz="3000" dirty="0" smtClean="0"/>
              <a:t>Example: “The little boy and his father are SO cute!” </a:t>
            </a:r>
          </a:p>
          <a:p>
            <a:pPr>
              <a:buNone/>
            </a:pPr>
            <a:endParaRPr lang="en-US" sz="6600" dirty="0" smtClean="0"/>
          </a:p>
          <a:p>
            <a:pPr>
              <a:buNone/>
            </a:pPr>
            <a:endParaRPr lang="en-US" sz="6600" dirty="0" smtClean="0"/>
          </a:p>
          <a:p>
            <a:pPr>
              <a:buNone/>
            </a:pPr>
            <a:endParaRPr lang="en-US" sz="6600" dirty="0" smtClean="0"/>
          </a:p>
          <a:p>
            <a:pPr>
              <a:buNone/>
            </a:pPr>
            <a:endParaRPr lang="en-US" sz="3000" dirty="0" smtClean="0"/>
          </a:p>
        </p:txBody>
      </p:sp>
      <p:pic>
        <p:nvPicPr>
          <p:cNvPr id="4" name="Picture 1" descr="C:\Documents and Settings\gilbertl\My Documents\My Pictures\Pesonal Pictures\Jeju Trip March 2011 w Andrew's mom and dad (136).JPG"/>
          <p:cNvPicPr>
            <a:picLocks noChangeAspect="1" noChangeArrowheads="1"/>
          </p:cNvPicPr>
          <p:nvPr/>
        </p:nvPicPr>
        <p:blipFill>
          <a:blip r:embed="rId2" cstate="print"/>
          <a:srcRect/>
          <a:stretch>
            <a:fillRect/>
          </a:stretch>
        </p:blipFill>
        <p:spPr bwMode="auto">
          <a:xfrm>
            <a:off x="2438400" y="2286000"/>
            <a:ext cx="4795309" cy="359648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US" b="1" i="1" dirty="0" smtClean="0">
                <a:solidFill>
                  <a:schemeClr val="bg1"/>
                </a:solidFill>
              </a:rPr>
              <a:t>INDIRECT</a:t>
            </a:r>
            <a:r>
              <a:rPr lang="en-US" dirty="0" smtClean="0">
                <a:solidFill>
                  <a:schemeClr val="bg1"/>
                </a:solidFill>
              </a:rPr>
              <a:t> CHARACTERIZATION </a:t>
            </a:r>
            <a:endParaRPr lang="en-US" dirty="0">
              <a:solidFill>
                <a:schemeClr val="bg1"/>
              </a:solidFill>
            </a:endParaRPr>
          </a:p>
        </p:txBody>
      </p:sp>
      <p:graphicFrame>
        <p:nvGraphicFramePr>
          <p:cNvPr id="4" name="Content Placeholder 3"/>
          <p:cNvGraphicFramePr>
            <a:graphicFrameLocks noGrp="1"/>
          </p:cNvGraphicFramePr>
          <p:nvPr>
            <p:ph idx="1"/>
          </p:nvPr>
        </p:nvGraphicFramePr>
        <p:xfrm>
          <a:off x="533400" y="2743200"/>
          <a:ext cx="8229600" cy="4023360"/>
        </p:xfrm>
        <a:graphic>
          <a:graphicData uri="http://schemas.openxmlformats.org/drawingml/2006/table">
            <a:tbl>
              <a:tblPr firstRow="1" bandRow="1">
                <a:tableStyleId>{5C22544A-7EE6-4342-B048-85BDC9FD1C3A}</a:tableStyleId>
              </a:tblPr>
              <a:tblGrid>
                <a:gridCol w="4114800"/>
                <a:gridCol w="4114800"/>
              </a:tblGrid>
              <a:tr h="487680">
                <a:tc>
                  <a:txBody>
                    <a:bodyPr/>
                    <a:lstStyle/>
                    <a:p>
                      <a:r>
                        <a:rPr lang="en-US" sz="3600" b="1" dirty="0" smtClean="0">
                          <a:solidFill>
                            <a:schemeClr val="tx1"/>
                          </a:solidFill>
                        </a:rPr>
                        <a:t>S</a:t>
                      </a:r>
                      <a:r>
                        <a:rPr lang="en-US" b="1" dirty="0" smtClean="0">
                          <a:solidFill>
                            <a:schemeClr val="tx1"/>
                          </a:solidFill>
                        </a:rPr>
                        <a:t>peech</a:t>
                      </a:r>
                      <a:endParaRPr lang="en-US" b="1" dirty="0">
                        <a:solidFill>
                          <a:schemeClr val="tx1"/>
                        </a:solidFill>
                      </a:endParaRPr>
                    </a:p>
                  </a:txBody>
                  <a:tcPr/>
                </a:tc>
                <a:tc>
                  <a:txBody>
                    <a:bodyPr/>
                    <a:lstStyle/>
                    <a:p>
                      <a:r>
                        <a:rPr lang="en-US" b="0" dirty="0" smtClean="0">
                          <a:solidFill>
                            <a:schemeClr val="tx1"/>
                          </a:solidFill>
                        </a:rPr>
                        <a:t>What</a:t>
                      </a:r>
                      <a:r>
                        <a:rPr lang="en-US" b="0" baseline="0" dirty="0" smtClean="0">
                          <a:solidFill>
                            <a:schemeClr val="tx1"/>
                          </a:solidFill>
                        </a:rPr>
                        <a:t> does the character say? How does he or she speak? </a:t>
                      </a:r>
                      <a:endParaRPr lang="en-US" b="0" dirty="0">
                        <a:solidFill>
                          <a:schemeClr val="tx1"/>
                        </a:solidFill>
                      </a:endParaRPr>
                    </a:p>
                  </a:txBody>
                  <a:tcPr/>
                </a:tc>
              </a:tr>
              <a:tr h="370840">
                <a:tc>
                  <a:txBody>
                    <a:bodyPr/>
                    <a:lstStyle/>
                    <a:p>
                      <a:r>
                        <a:rPr lang="en-US" sz="3600" b="1" dirty="0" smtClean="0"/>
                        <a:t>T</a:t>
                      </a:r>
                      <a:r>
                        <a:rPr lang="en-US" b="1" dirty="0" smtClean="0"/>
                        <a:t>houghts</a:t>
                      </a:r>
                      <a:endParaRPr lang="en-US" b="1" dirty="0"/>
                    </a:p>
                  </a:txBody>
                  <a:tcPr/>
                </a:tc>
                <a:tc>
                  <a:txBody>
                    <a:bodyPr/>
                    <a:lstStyle/>
                    <a:p>
                      <a:r>
                        <a:rPr lang="en-US" dirty="0" smtClean="0"/>
                        <a:t>What is revealed through the character’s private thoughts</a:t>
                      </a:r>
                      <a:r>
                        <a:rPr lang="en-US" baseline="0" dirty="0" smtClean="0"/>
                        <a:t> and feelings? </a:t>
                      </a:r>
                      <a:endParaRPr lang="en-US" dirty="0"/>
                    </a:p>
                  </a:txBody>
                  <a:tcPr/>
                </a:tc>
              </a:tr>
              <a:tr h="370840">
                <a:tc>
                  <a:txBody>
                    <a:bodyPr/>
                    <a:lstStyle/>
                    <a:p>
                      <a:r>
                        <a:rPr lang="en-US" sz="4000" b="1" dirty="0" smtClean="0"/>
                        <a:t>E</a:t>
                      </a:r>
                      <a:r>
                        <a:rPr lang="en-US" b="1" dirty="0" smtClean="0"/>
                        <a:t>ffect on others toward</a:t>
                      </a:r>
                      <a:r>
                        <a:rPr lang="en-US" b="1" baseline="0" dirty="0" smtClean="0"/>
                        <a:t> the character. </a:t>
                      </a:r>
                      <a:endParaRPr lang="en-US" b="1" dirty="0"/>
                    </a:p>
                  </a:txBody>
                  <a:tcPr/>
                </a:tc>
                <a:tc>
                  <a:txBody>
                    <a:bodyPr/>
                    <a:lstStyle/>
                    <a:p>
                      <a:r>
                        <a:rPr lang="en-US" dirty="0" smtClean="0"/>
                        <a:t>What is revealed through the character’s effect on other people? How do</a:t>
                      </a:r>
                      <a:r>
                        <a:rPr lang="en-US" baseline="0" dirty="0" smtClean="0"/>
                        <a:t> other characters feel or behave in reaction to the character? </a:t>
                      </a:r>
                      <a:endParaRPr lang="en-US" dirty="0"/>
                    </a:p>
                  </a:txBody>
                  <a:tcPr/>
                </a:tc>
              </a:tr>
              <a:tr h="370840">
                <a:tc>
                  <a:txBody>
                    <a:bodyPr/>
                    <a:lstStyle/>
                    <a:p>
                      <a:r>
                        <a:rPr lang="en-US" sz="3600" b="1" dirty="0" smtClean="0"/>
                        <a:t>A</a:t>
                      </a:r>
                      <a:r>
                        <a:rPr lang="en-US" b="1" dirty="0" smtClean="0"/>
                        <a:t>ctions</a:t>
                      </a:r>
                      <a:endParaRPr lang="en-US" b="1" dirty="0"/>
                    </a:p>
                  </a:txBody>
                  <a:tcPr/>
                </a:tc>
                <a:tc>
                  <a:txBody>
                    <a:bodyPr/>
                    <a:lstStyle/>
                    <a:p>
                      <a:r>
                        <a:rPr lang="en-US" dirty="0" smtClean="0"/>
                        <a:t>What does the character</a:t>
                      </a:r>
                      <a:r>
                        <a:rPr lang="en-US" baseline="0" dirty="0" smtClean="0"/>
                        <a:t> do? How does he or she behave? </a:t>
                      </a:r>
                      <a:endParaRPr lang="en-US" dirty="0"/>
                    </a:p>
                  </a:txBody>
                  <a:tcPr/>
                </a:tc>
              </a:tr>
              <a:tr h="370840">
                <a:tc>
                  <a:txBody>
                    <a:bodyPr/>
                    <a:lstStyle/>
                    <a:p>
                      <a:r>
                        <a:rPr lang="en-US" sz="4800" b="1" dirty="0" smtClean="0"/>
                        <a:t>L</a:t>
                      </a:r>
                      <a:r>
                        <a:rPr lang="en-US" b="1" dirty="0" smtClean="0"/>
                        <a:t>ooks</a:t>
                      </a:r>
                      <a:endParaRPr lang="en-US" b="1" dirty="0"/>
                    </a:p>
                  </a:txBody>
                  <a:tcPr/>
                </a:tc>
                <a:tc>
                  <a:txBody>
                    <a:bodyPr/>
                    <a:lstStyle/>
                    <a:p>
                      <a:r>
                        <a:rPr lang="en-US" dirty="0" smtClean="0"/>
                        <a:t>What does the character look like? What do others say she/he</a:t>
                      </a:r>
                      <a:r>
                        <a:rPr lang="en-US" baseline="0" dirty="0" smtClean="0"/>
                        <a:t> looks like? How does she/he dress? </a:t>
                      </a:r>
                      <a:endParaRPr lang="en-US" dirty="0"/>
                    </a:p>
                  </a:txBody>
                  <a:tcPr/>
                </a:tc>
              </a:tr>
            </a:tbl>
          </a:graphicData>
        </a:graphic>
      </p:graphicFrame>
      <p:sp>
        <p:nvSpPr>
          <p:cNvPr id="5" name="TextBox 4"/>
          <p:cNvSpPr txBox="1"/>
          <p:nvPr/>
        </p:nvSpPr>
        <p:spPr>
          <a:xfrm>
            <a:off x="533401" y="1600200"/>
            <a:ext cx="8382000" cy="707886"/>
          </a:xfrm>
          <a:prstGeom prst="rect">
            <a:avLst/>
          </a:prstGeom>
          <a:noFill/>
        </p:spPr>
        <p:txBody>
          <a:bodyPr wrap="square" rtlCol="0">
            <a:spAutoFit/>
          </a:bodyPr>
          <a:lstStyle/>
          <a:p>
            <a:r>
              <a:rPr lang="en-US" sz="2000" b="1" dirty="0" smtClean="0"/>
              <a:t>Indirect Characterization </a:t>
            </a:r>
            <a:r>
              <a:rPr lang="en-US" sz="2000" b="1" u="sng" dirty="0" smtClean="0"/>
              <a:t>SHOW</a:t>
            </a:r>
            <a:r>
              <a:rPr lang="en-US" sz="2000" b="1" dirty="0" smtClean="0"/>
              <a:t>S things that reveal the personality of a character. Here are some different modes of indirect characterization. </a:t>
            </a:r>
            <a:endParaRPr lang="en-US" sz="20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fontScale="90000"/>
          </a:bodyPr>
          <a:lstStyle/>
          <a:p>
            <a:r>
              <a:rPr lang="en-US" dirty="0" smtClean="0"/>
              <a:t>Speech</a:t>
            </a:r>
            <a:br>
              <a:rPr lang="en-US" dirty="0" smtClean="0"/>
            </a:br>
            <a:endParaRPr lang="en-US" dirty="0"/>
          </a:p>
        </p:txBody>
      </p:sp>
      <p:sp>
        <p:nvSpPr>
          <p:cNvPr id="3" name="Content Placeholder 2"/>
          <p:cNvSpPr>
            <a:spLocks noGrp="1"/>
          </p:cNvSpPr>
          <p:nvPr>
            <p:ph idx="1"/>
          </p:nvPr>
        </p:nvSpPr>
        <p:spPr/>
        <p:txBody>
          <a:bodyPr/>
          <a:lstStyle/>
          <a:p>
            <a:r>
              <a:rPr lang="en-US" dirty="0" smtClean="0"/>
              <a:t>What does the character say? How does he or she speak? </a:t>
            </a:r>
          </a:p>
          <a:p>
            <a:endParaRPr lang="en-US" dirty="0"/>
          </a:p>
        </p:txBody>
      </p:sp>
      <p:pic>
        <p:nvPicPr>
          <p:cNvPr id="35842" name="Picture 2" descr="http://blogs.stjohns.k12.fl.us/hs/mrv-students/wp-content/uploads/2011/04/frog-speech.jpg"/>
          <p:cNvPicPr>
            <a:picLocks noChangeAspect="1" noChangeArrowheads="1"/>
          </p:cNvPicPr>
          <p:nvPr/>
        </p:nvPicPr>
        <p:blipFill>
          <a:blip r:embed="rId2" cstate="print"/>
          <a:srcRect/>
          <a:stretch>
            <a:fillRect/>
          </a:stretch>
        </p:blipFill>
        <p:spPr bwMode="auto">
          <a:xfrm>
            <a:off x="2819400" y="2286000"/>
            <a:ext cx="5715000" cy="44386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ox(in)">
                                      <p:cBhvr>
                                        <p:cTn id="7" dur="5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Thoughts</a:t>
            </a:r>
            <a:endParaRPr lang="en-US" dirty="0"/>
          </a:p>
        </p:txBody>
      </p:sp>
      <p:sp>
        <p:nvSpPr>
          <p:cNvPr id="3" name="Content Placeholder 2"/>
          <p:cNvSpPr>
            <a:spLocks noGrp="1"/>
          </p:cNvSpPr>
          <p:nvPr>
            <p:ph idx="1"/>
          </p:nvPr>
        </p:nvSpPr>
        <p:spPr/>
        <p:txBody>
          <a:bodyPr/>
          <a:lstStyle/>
          <a:p>
            <a:r>
              <a:rPr lang="en-US" dirty="0" smtClean="0"/>
              <a:t>What is revealed through the character’s private thoughts and feelings? </a:t>
            </a:r>
          </a:p>
          <a:p>
            <a:endParaRPr lang="en-US" dirty="0"/>
          </a:p>
        </p:txBody>
      </p:sp>
      <p:pic>
        <p:nvPicPr>
          <p:cNvPr id="30722" name="Picture 2" descr="http://www.basic-bible-knowledge.com/images/marriage-thoughts.gif"/>
          <p:cNvPicPr>
            <a:picLocks noChangeAspect="1" noChangeArrowheads="1"/>
          </p:cNvPicPr>
          <p:nvPr/>
        </p:nvPicPr>
        <p:blipFill>
          <a:blip r:embed="rId2" cstate="print"/>
          <a:srcRect/>
          <a:stretch>
            <a:fillRect/>
          </a:stretch>
        </p:blipFill>
        <p:spPr bwMode="auto">
          <a:xfrm>
            <a:off x="2133600" y="3124200"/>
            <a:ext cx="4286250" cy="32385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07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lstStyle/>
          <a:p>
            <a:r>
              <a:rPr lang="en-US" dirty="0" smtClean="0"/>
              <a:t>Effect</a:t>
            </a:r>
            <a:endParaRPr lang="en-US" dirty="0"/>
          </a:p>
        </p:txBody>
      </p:sp>
      <p:sp>
        <p:nvSpPr>
          <p:cNvPr id="3" name="Content Placeholder 2"/>
          <p:cNvSpPr>
            <a:spLocks noGrp="1"/>
          </p:cNvSpPr>
          <p:nvPr>
            <p:ph idx="1"/>
          </p:nvPr>
        </p:nvSpPr>
        <p:spPr/>
        <p:txBody>
          <a:bodyPr/>
          <a:lstStyle/>
          <a:p>
            <a:r>
              <a:rPr lang="en-US" dirty="0" smtClean="0"/>
              <a:t>What is revealed through the character’s effect on other people? How do other characters feel or behave in reaction to the character? </a:t>
            </a:r>
          </a:p>
          <a:p>
            <a:endParaRPr lang="en-US" dirty="0"/>
          </a:p>
        </p:txBody>
      </p:sp>
      <p:pic>
        <p:nvPicPr>
          <p:cNvPr id="29698" name="Picture 2" descr="http://www.smashingapps.com/wp-content/uploads/2009/04/thermal-photo-effect.jpg"/>
          <p:cNvPicPr>
            <a:picLocks noChangeAspect="1" noChangeArrowheads="1"/>
          </p:cNvPicPr>
          <p:nvPr/>
        </p:nvPicPr>
        <p:blipFill>
          <a:blip r:embed="rId2" cstate="print"/>
          <a:srcRect/>
          <a:stretch>
            <a:fillRect/>
          </a:stretch>
        </p:blipFill>
        <p:spPr bwMode="auto">
          <a:xfrm>
            <a:off x="3124200" y="3077870"/>
            <a:ext cx="4038600" cy="378013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500" fill="hold"/>
                                        <p:tgtEl>
                                          <p:spTgt spid="29698"/>
                                        </p:tgtEl>
                                        <p:attrNameLst>
                                          <p:attrName>ppt_x</p:attrName>
                                        </p:attrNameLst>
                                      </p:cBhvr>
                                      <p:tavLst>
                                        <p:tav tm="0">
                                          <p:val>
                                            <p:strVal val="#ppt_x"/>
                                          </p:val>
                                        </p:tav>
                                        <p:tav tm="100000">
                                          <p:val>
                                            <p:strVal val="#ppt_x"/>
                                          </p:val>
                                        </p:tav>
                                      </p:tavLst>
                                    </p:anim>
                                    <p:anim calcmode="lin" valueType="num">
                                      <p:cBhvr additive="base">
                                        <p:cTn id="8" dur="500" fill="hold"/>
                                        <p:tgtEl>
                                          <p:spTgt spid="296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Actions</a:t>
            </a:r>
            <a:endParaRPr lang="en-US" dirty="0"/>
          </a:p>
        </p:txBody>
      </p:sp>
      <p:sp>
        <p:nvSpPr>
          <p:cNvPr id="3" name="Content Placeholder 2"/>
          <p:cNvSpPr>
            <a:spLocks noGrp="1"/>
          </p:cNvSpPr>
          <p:nvPr>
            <p:ph idx="1"/>
          </p:nvPr>
        </p:nvSpPr>
        <p:spPr/>
        <p:txBody>
          <a:bodyPr>
            <a:normAutofit/>
          </a:bodyPr>
          <a:lstStyle/>
          <a:p>
            <a:r>
              <a:rPr lang="en-US" dirty="0" smtClean="0"/>
              <a:t>What does the character do? How does he or she behave? </a:t>
            </a:r>
          </a:p>
          <a:p>
            <a:r>
              <a:rPr lang="en-US" dirty="0" smtClean="0">
                <a:hlinkClick r:id="rId3"/>
              </a:rPr>
              <a:t>Happy Feet</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3">
            <a:schemeClr val="dk1"/>
          </a:fillRef>
          <a:effectRef idx="2">
            <a:schemeClr val="dk1"/>
          </a:effectRef>
          <a:fontRef idx="minor">
            <a:schemeClr val="lt1"/>
          </a:fontRef>
        </p:style>
        <p:txBody>
          <a:bodyPr/>
          <a:lstStyle/>
          <a:p>
            <a:r>
              <a:rPr lang="en-US" dirty="0" smtClean="0"/>
              <a:t>Looks</a:t>
            </a:r>
            <a:endParaRPr lang="en-US" dirty="0"/>
          </a:p>
        </p:txBody>
      </p:sp>
      <p:sp>
        <p:nvSpPr>
          <p:cNvPr id="3" name="Content Placeholder 2"/>
          <p:cNvSpPr>
            <a:spLocks noGrp="1"/>
          </p:cNvSpPr>
          <p:nvPr>
            <p:ph idx="1"/>
          </p:nvPr>
        </p:nvSpPr>
        <p:spPr/>
        <p:txBody>
          <a:bodyPr/>
          <a:lstStyle/>
          <a:p>
            <a:r>
              <a:rPr lang="en-US" dirty="0" smtClean="0"/>
              <a:t>What does the character look like? What do others say she/he looks like? How does she/he dress? </a:t>
            </a:r>
          </a:p>
          <a:p>
            <a:endParaRPr lang="en-US" dirty="0"/>
          </a:p>
        </p:txBody>
      </p:sp>
      <p:pic>
        <p:nvPicPr>
          <p:cNvPr id="11266" name="Picture 2" descr="http://www.thecartoonpictures.com/data/media/203/pink_panther_800.jpg"/>
          <p:cNvPicPr>
            <a:picLocks noChangeAspect="1" noChangeArrowheads="1"/>
          </p:cNvPicPr>
          <p:nvPr/>
        </p:nvPicPr>
        <p:blipFill>
          <a:blip r:embed="rId2" cstate="print"/>
          <a:srcRect/>
          <a:stretch>
            <a:fillRect/>
          </a:stretch>
        </p:blipFill>
        <p:spPr bwMode="auto">
          <a:xfrm>
            <a:off x="2286000" y="2971800"/>
            <a:ext cx="5181600" cy="3886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down)">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578</TotalTime>
  <Words>436</Words>
  <Application>Microsoft Office PowerPoint</Application>
  <PresentationFormat>On-screen Show (4:3)</PresentationFormat>
  <Paragraphs>61</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Characterization </vt:lpstr>
      <vt:lpstr>Characterization</vt:lpstr>
      <vt:lpstr>Slide 3</vt:lpstr>
      <vt:lpstr>INDIRECT CHARACTERIZATION </vt:lpstr>
      <vt:lpstr>Speech </vt:lpstr>
      <vt:lpstr>Thoughts</vt:lpstr>
      <vt:lpstr>Effect</vt:lpstr>
      <vt:lpstr>Actions</vt:lpstr>
      <vt:lpstr>Looks</vt:lpstr>
      <vt:lpstr>FLAT/ROUND/STATIC/DYNAMIC</vt:lpstr>
      <vt:lpstr>FLAT CHARACTERS</vt:lpstr>
      <vt:lpstr>FLAT</vt:lpstr>
      <vt:lpstr>ROUND CHARACTERS</vt:lpstr>
      <vt:lpstr>ROUND CHARACTERS</vt:lpstr>
      <vt:lpstr>Flat or Round – What will it be?</vt:lpstr>
      <vt:lpstr>?</vt:lpstr>
      <vt:lpstr>STATIC CHARACTERS</vt:lpstr>
      <vt:lpstr>STATIC CHARACTER</vt:lpstr>
      <vt:lpstr>DYNAMIC CHARACTERS</vt:lpstr>
      <vt:lpstr>Dynamic</vt:lpstr>
      <vt:lpstr>Think about your Time at TCIS</vt:lpstr>
      <vt:lpstr>Let’s look at characterization in  GENTLEMAN OF RIO EN MEDIO!!!!!!</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Characterization </dc:title>
  <dc:creator>gilbertl</dc:creator>
  <cp:lastModifiedBy>gilbertl</cp:lastModifiedBy>
  <cp:revision>31</cp:revision>
  <dcterms:created xsi:type="dcterms:W3CDTF">2010-08-13T02:09:21Z</dcterms:created>
  <dcterms:modified xsi:type="dcterms:W3CDTF">2011-08-15T01:52:30Z</dcterms:modified>
</cp:coreProperties>
</file>